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5"/>
  </p:notesMasterIdLst>
  <p:handoutMasterIdLst>
    <p:handoutMasterId r:id="rId6"/>
  </p:handoutMasterIdLst>
  <p:sldIdLst>
    <p:sldId id="259" r:id="rId2"/>
    <p:sldId id="276" r:id="rId3"/>
    <p:sldId id="277" r:id="rId4"/>
  </p:sldIdLst>
  <p:sldSz cx="10693400" cy="7561263"/>
  <p:notesSz cx="9144000" cy="6858000"/>
  <p:custDataLst>
    <p:tags r:id="rId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520700" indent="-63500"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042988" indent="-128588"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563688" indent="-192088"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2085975" indent="-257175" algn="l" rtl="0" eaLnBrk="0" fontAlgn="base" hangingPunct="0">
      <a:spcBef>
        <a:spcPct val="0"/>
      </a:spcBef>
      <a:spcAft>
        <a:spcPct val="0"/>
      </a:spcAft>
      <a:defRPr sz="41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1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1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1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1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3C"/>
    <a:srgbClr val="3D9B3E"/>
    <a:srgbClr val="B4E2B4"/>
    <a:srgbClr val="7EC94E"/>
    <a:srgbClr val="3A4D98"/>
    <a:srgbClr val="D6D6D6"/>
    <a:srgbClr val="B2B2B2"/>
    <a:srgbClr val="FF9933"/>
    <a:srgbClr val="007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8471" autoAdjust="0"/>
  </p:normalViewPr>
  <p:slideViewPr>
    <p:cSldViewPr snapToGrid="0" snapToObjects="1">
      <p:cViewPr varScale="1">
        <p:scale>
          <a:sx n="78" d="100"/>
          <a:sy n="78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9B03A7-F8E5-4F19-B8C6-7D0F2F8B97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2725" y="514350"/>
            <a:ext cx="36385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1A1AE97-1408-4B66-96E1-68C5D53A08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56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5207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042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5636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0859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3088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659" y="504089"/>
            <a:ext cx="6762856" cy="3474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658" y="2363746"/>
            <a:ext cx="8655880" cy="3079001"/>
          </a:xfrm>
        </p:spPr>
        <p:txBody>
          <a:bodyPr/>
          <a:lstStyle>
            <a:lvl1pPr marL="0" indent="0" algn="ctr">
              <a:buNone/>
              <a:defRPr/>
            </a:lvl1pPr>
            <a:lvl2pPr marL="521528" indent="0" algn="ctr">
              <a:buNone/>
              <a:defRPr/>
            </a:lvl2pPr>
            <a:lvl3pPr marL="1043056" indent="0" algn="ctr">
              <a:buNone/>
              <a:defRPr/>
            </a:lvl3pPr>
            <a:lvl4pPr marL="1564584" indent="0" algn="ctr">
              <a:buNone/>
              <a:defRPr/>
            </a:lvl4pPr>
            <a:lvl5pPr marL="2086112" indent="0" algn="ctr">
              <a:buNone/>
              <a:defRPr/>
            </a:lvl5pPr>
            <a:lvl6pPr marL="2607640" indent="0" algn="ctr">
              <a:buNone/>
              <a:defRPr/>
            </a:lvl6pPr>
            <a:lvl7pPr marL="3129168" indent="0" algn="ctr">
              <a:buNone/>
              <a:defRPr/>
            </a:lvl7pPr>
            <a:lvl8pPr marL="3650696" indent="0" algn="ctr">
              <a:buNone/>
              <a:defRPr/>
            </a:lvl8pPr>
            <a:lvl9pPr marL="417222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4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4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3821" y="591600"/>
            <a:ext cx="2103406" cy="61085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8031" y="591600"/>
            <a:ext cx="6137566" cy="61085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6342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528" indent="0">
              <a:buNone/>
              <a:defRPr sz="2100"/>
            </a:lvl2pPr>
            <a:lvl3pPr marL="1043056" indent="0">
              <a:buNone/>
              <a:defRPr sz="1800"/>
            </a:lvl3pPr>
            <a:lvl4pPr marL="1564584" indent="0">
              <a:buNone/>
              <a:defRPr sz="1600"/>
            </a:lvl4pPr>
            <a:lvl5pPr marL="2086112" indent="0">
              <a:buNone/>
              <a:defRPr sz="1600"/>
            </a:lvl5pPr>
            <a:lvl6pPr marL="2607640" indent="0">
              <a:buNone/>
              <a:defRPr sz="1600"/>
            </a:lvl6pPr>
            <a:lvl7pPr marL="3129168" indent="0">
              <a:buNone/>
              <a:defRPr sz="1600"/>
            </a:lvl7pPr>
            <a:lvl8pPr marL="3650696" indent="0">
              <a:buNone/>
              <a:defRPr sz="1600"/>
            </a:lvl8pPr>
            <a:lvl9pPr marL="4172224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932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51333" y="1166817"/>
            <a:ext cx="4119558" cy="574446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114" y="1166817"/>
            <a:ext cx="4121415" cy="574446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6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9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5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73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05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852676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7035800"/>
            <a:ext cx="819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4663"/>
            <a:ext cx="90916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381125"/>
            <a:ext cx="95631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Текст</a:t>
            </a:r>
          </a:p>
        </p:txBody>
      </p:sp>
      <p:pic>
        <p:nvPicPr>
          <p:cNvPr id="1029" name="Picture 5" descr="D:\A_Work_\Благо\prez_obl_image-07-12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31813"/>
            <a:ext cx="3762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9532938" y="7072313"/>
            <a:ext cx="450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fld id="{68AE34F4-1B05-49D0-A70B-99C61B7614CA}" type="slidenum">
              <a:rPr lang="ru-RU" altLang="ru-RU" sz="1800" i="1">
                <a:latin typeface="Trebuchet MS" panose="020B0603020202020204" pitchFamily="34" charset="0"/>
              </a:rPr>
              <a:pPr algn="ctr">
                <a:spcBef>
                  <a:spcPct val="20000"/>
                </a:spcBef>
              </a:pPr>
              <a:t>‹#›</a:t>
            </a:fld>
            <a:endParaRPr lang="ru-RU" altLang="ru-RU" sz="1800" i="1">
              <a:latin typeface="Trebuchet MS" panose="020B0603020202020204" pitchFamily="34" charset="0"/>
            </a:endParaRPr>
          </a:p>
        </p:txBody>
      </p:sp>
      <p:cxnSp>
        <p:nvCxnSpPr>
          <p:cNvPr id="1031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571500" y="1141413"/>
            <a:ext cx="9563100" cy="0"/>
          </a:xfrm>
          <a:prstGeom prst="line">
            <a:avLst/>
          </a:prstGeom>
          <a:noFill/>
          <a:ln w="31750" algn="ctr">
            <a:solidFill>
              <a:srgbClr val="007C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 i="1">
          <a:solidFill>
            <a:srgbClr val="007C3C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 i="1">
          <a:solidFill>
            <a:srgbClr val="007C3C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 i="1">
          <a:solidFill>
            <a:srgbClr val="007C3C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 i="1">
          <a:solidFill>
            <a:srgbClr val="007C3C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 i="1">
          <a:solidFill>
            <a:srgbClr val="007C3C"/>
          </a:solidFill>
          <a:latin typeface="Trebuchet MS" pitchFamily="34" charset="0"/>
        </a:defRPr>
      </a:lvl5pPr>
      <a:lvl6pPr marL="521528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FC2"/>
          </a:solidFill>
          <a:latin typeface="Tahoma" pitchFamily="34" charset="0"/>
        </a:defRPr>
      </a:lvl6pPr>
      <a:lvl7pPr marL="1043056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FC2"/>
          </a:solidFill>
          <a:latin typeface="Tahoma" pitchFamily="34" charset="0"/>
        </a:defRPr>
      </a:lvl7pPr>
      <a:lvl8pPr marL="1564584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FC2"/>
          </a:solidFill>
          <a:latin typeface="Tahoma" pitchFamily="34" charset="0"/>
        </a:defRPr>
      </a:lvl8pPr>
      <a:lvl9pPr marL="2086112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FC2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ts val="1488"/>
        </a:lnSpc>
        <a:spcBef>
          <a:spcPct val="20000"/>
        </a:spcBef>
        <a:spcAft>
          <a:spcPct val="0"/>
        </a:spcAft>
        <a:defRPr sz="1400" i="1">
          <a:solidFill>
            <a:srgbClr val="007C3C"/>
          </a:solidFill>
          <a:latin typeface="Trebuchet MS" pitchFamily="34" charset="0"/>
          <a:ea typeface="+mn-ea"/>
          <a:cs typeface="+mn-cs"/>
        </a:defRPr>
      </a:lvl1pPr>
      <a:lvl2pPr marL="508000" indent="1588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Verdana" pitchFamily="34" charset="0"/>
        </a:defRPr>
      </a:lvl2pPr>
      <a:lvl3pPr marL="1485900" indent="-260350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Verdana" pitchFamily="34" charset="0"/>
        </a:defRPr>
      </a:lvl3pPr>
      <a:lvl4pPr marL="1951038" indent="-2603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Verdana" pitchFamily="34" charset="0"/>
        </a:defRPr>
      </a:lvl4pPr>
      <a:lvl5pPr marL="2416175" indent="-26035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Verdana" pitchFamily="34" charset="0"/>
        </a:defRPr>
      </a:lvl5pPr>
      <a:lvl6pPr marL="2939028" indent="-26076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Verdana" pitchFamily="34" charset="0"/>
        </a:defRPr>
      </a:lvl6pPr>
      <a:lvl7pPr marL="3460556" indent="-26076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Verdana" pitchFamily="34" charset="0"/>
        </a:defRPr>
      </a:lvl7pPr>
      <a:lvl8pPr marL="3982084" indent="-26076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Verdana" pitchFamily="34" charset="0"/>
        </a:defRPr>
      </a:lvl8pPr>
      <a:lvl9pPr marL="4503612" indent="-26076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Verdana" pitchFamily="34" charset="0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ctrTitle"/>
          </p:nvPr>
        </p:nvSpPr>
        <p:spPr>
          <a:xfrm>
            <a:off x="3997325" y="2827338"/>
            <a:ext cx="5970588" cy="4056062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altLang="ru-RU" sz="4600" dirty="0" smtClean="0"/>
              <a:t>ТМ «Урожайное»</a:t>
            </a:r>
            <a:br>
              <a:rPr lang="ru-RU" altLang="ru-RU" sz="4600" dirty="0" smtClean="0"/>
            </a:br>
            <a:r>
              <a:rPr lang="ru-RU" altLang="ru-RU" sz="2400" dirty="0" smtClean="0"/>
              <a:t>Канал: дистрибуторы</a:t>
            </a:r>
            <a:br>
              <a:rPr lang="ru-RU" altLang="ru-RU" sz="2400" dirty="0" smtClean="0"/>
            </a:br>
            <a:r>
              <a:rPr lang="ru-RU" altLang="ru-RU" sz="2400" dirty="0" smtClean="0"/>
              <a:t>Сегмент: средний-/эконом</a:t>
            </a:r>
            <a:endParaRPr lang="ru-RU" altLang="ru-RU" sz="4800" dirty="0" smtClean="0"/>
          </a:p>
        </p:txBody>
      </p:sp>
      <p:pic>
        <p:nvPicPr>
          <p:cNvPr id="2051" name="Picture 16" descr="D:\A_Work_\Благо\prez_obl_image-08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0"/>
            <a:ext cx="2576512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4"/>
          <p:cNvSpPr>
            <a:spLocks noChangeArrowheads="1"/>
          </p:cNvSpPr>
          <p:nvPr/>
        </p:nvSpPr>
        <p:spPr bwMode="auto">
          <a:xfrm>
            <a:off x="1611313" y="6543675"/>
            <a:ext cx="81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ru-RU" sz="2500" b="1" i="1" dirty="0" smtClean="0">
                <a:latin typeface="Trebuchet MS" panose="020B0603020202020204" pitchFamily="34" charset="0"/>
              </a:rPr>
              <a:t>201</a:t>
            </a:r>
            <a:r>
              <a:rPr lang="ru-RU" altLang="ru-RU" sz="2500" b="1" i="1" dirty="0" smtClean="0">
                <a:latin typeface="Trebuchet MS" panose="020B0603020202020204" pitchFamily="34" charset="0"/>
              </a:rPr>
              <a:t>6</a:t>
            </a:r>
            <a:endParaRPr lang="ru-RU" altLang="ru-RU" sz="2500" b="1" i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2988" y="417823"/>
            <a:ext cx="9091612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</a:defRPr>
            </a:lvl5pPr>
            <a:lvl6pPr marL="521528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FC2"/>
                </a:solidFill>
                <a:latin typeface="Tahoma" pitchFamily="34" charset="0"/>
              </a:defRPr>
            </a:lvl6pPr>
            <a:lvl7pPr marL="1043056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FC2"/>
                </a:solidFill>
                <a:latin typeface="Tahoma" pitchFamily="34" charset="0"/>
              </a:defRPr>
            </a:lvl7pPr>
            <a:lvl8pPr marL="1564584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FC2"/>
                </a:solidFill>
                <a:latin typeface="Tahoma" pitchFamily="34" charset="0"/>
              </a:defRPr>
            </a:lvl8pPr>
            <a:lvl9pPr marL="2086112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FC2"/>
                </a:solidFill>
                <a:latin typeface="Tahoma" pitchFamily="34" charset="0"/>
              </a:defRPr>
            </a:lvl9pPr>
          </a:lstStyle>
          <a:p>
            <a:r>
              <a:rPr lang="ru-RU" altLang="ru-RU" sz="3600" kern="0" dirty="0" smtClean="0"/>
              <a:t>Линейка ТМ «Урожайное»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87827" y="1257213"/>
            <a:ext cx="6012973" cy="4379214"/>
            <a:chOff x="429038" y="1476375"/>
            <a:chExt cx="8142919" cy="595099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733384" y="1476375"/>
              <a:ext cx="3838573" cy="5922303"/>
              <a:chOff x="6346892" y="0"/>
              <a:chExt cx="4968828" cy="7561263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892" y="0"/>
                <a:ext cx="4968828" cy="7561263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3"/>
              <a:srcRect l="32235" t="47718" r="56672" b="29764"/>
              <a:stretch/>
            </p:blipFill>
            <p:spPr>
              <a:xfrm>
                <a:off x="8031890" y="3299254"/>
                <a:ext cx="1519883" cy="1606380"/>
              </a:xfrm>
              <a:prstGeom prst="rect">
                <a:avLst/>
              </a:prstGeom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529684" y="2019300"/>
              <a:ext cx="4556125" cy="5016790"/>
              <a:chOff x="1219200" y="1809825"/>
              <a:chExt cx="5033818" cy="5653158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/>
              <a:srcRect l="31250" t="13743" r="55107" b="6410"/>
              <a:stretch/>
            </p:blipFill>
            <p:spPr>
              <a:xfrm>
                <a:off x="4535850" y="1809825"/>
                <a:ext cx="1717168" cy="5653158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3"/>
              <a:srcRect l="44821" t="12858" r="28194" b="6752"/>
              <a:stretch/>
            </p:blipFill>
            <p:spPr>
              <a:xfrm>
                <a:off x="1219200" y="2004292"/>
                <a:ext cx="3213741" cy="538548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19641" y="7071862"/>
              <a:ext cx="578120" cy="35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3D9B3E"/>
                  </a:solidFill>
                  <a:latin typeface="Trebuchet MS" panose="020B0603020202020204" pitchFamily="34" charset="0"/>
                </a:rPr>
                <a:t>1л</a:t>
              </a:r>
              <a:endParaRPr lang="ru-RU" sz="1300" dirty="0">
                <a:solidFill>
                  <a:srgbClr val="3D9B3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038" y="7046647"/>
              <a:ext cx="1670443" cy="35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3D9B3E"/>
                  </a:solidFill>
                  <a:latin typeface="Trebuchet MS" panose="020B0603020202020204" pitchFamily="34" charset="0"/>
                </a:rPr>
                <a:t>0,87л Армавир</a:t>
              </a:r>
              <a:endParaRPr lang="ru-RU" sz="1100" dirty="0">
                <a:solidFill>
                  <a:srgbClr val="3D9B3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49901" y="7059126"/>
              <a:ext cx="1340606" cy="35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3D9B3E"/>
                  </a:solidFill>
                  <a:latin typeface="Trebuchet MS" panose="020B0603020202020204" pitchFamily="34" charset="0"/>
                </a:rPr>
                <a:t>0,87л </a:t>
              </a:r>
              <a:r>
                <a:rPr lang="ru-RU" sz="1100" dirty="0" err="1" smtClean="0">
                  <a:solidFill>
                    <a:srgbClr val="3D9B3E"/>
                  </a:solidFill>
                  <a:latin typeface="Trebuchet MS" panose="020B0603020202020204" pitchFamily="34" charset="0"/>
                </a:rPr>
                <a:t>Хава</a:t>
              </a:r>
              <a:endParaRPr lang="ru-RU" sz="1100" dirty="0">
                <a:solidFill>
                  <a:srgbClr val="3D9B3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65978" y="7046649"/>
              <a:ext cx="669430" cy="35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3D9B3E"/>
                  </a:solidFill>
                  <a:latin typeface="Trebuchet MS" panose="020B0603020202020204" pitchFamily="34" charset="0"/>
                </a:rPr>
                <a:t>4,8л</a:t>
              </a:r>
              <a:endParaRPr lang="ru-RU" sz="1100" dirty="0">
                <a:solidFill>
                  <a:srgbClr val="3D9B3E"/>
                </a:solidFill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28720"/>
              </p:ext>
            </p:extLst>
          </p:nvPr>
        </p:nvGraphicFramePr>
        <p:xfrm>
          <a:off x="467061" y="6085894"/>
          <a:ext cx="6315588" cy="11845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9890"/>
                <a:gridCol w="1433384"/>
                <a:gridCol w="1989438"/>
                <a:gridCol w="1802876"/>
              </a:tblGrid>
              <a:tr h="343481"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solidFill>
                            <a:srgbClr val="007C3C"/>
                          </a:solidFill>
                          <a:latin typeface="Trebuchet MS" panose="020B0603020202020204" pitchFamily="34" charset="0"/>
                        </a:rPr>
                        <a:t>Объем бутылки, л.</a:t>
                      </a:r>
                      <a:endParaRPr lang="ru-RU" sz="1050" i="1" dirty="0">
                        <a:solidFill>
                          <a:srgbClr val="007C3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solidFill>
                            <a:srgbClr val="007C3C"/>
                          </a:solidFill>
                          <a:latin typeface="Trebuchet MS" panose="020B0603020202020204" pitchFamily="34" charset="0"/>
                        </a:rPr>
                        <a:t>Производственная площадка</a:t>
                      </a:r>
                      <a:endParaRPr lang="ru-RU" sz="1050" i="1" dirty="0">
                        <a:solidFill>
                          <a:srgbClr val="007C3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solidFill>
                            <a:srgbClr val="007C3C"/>
                          </a:solidFill>
                          <a:latin typeface="Trebuchet MS" panose="020B0603020202020204" pitchFamily="34" charset="0"/>
                        </a:rPr>
                        <a:t>Штрих-код на </a:t>
                      </a:r>
                      <a:r>
                        <a:rPr lang="ru-RU" sz="1050" i="1" dirty="0" err="1" smtClean="0">
                          <a:solidFill>
                            <a:srgbClr val="007C3C"/>
                          </a:solidFill>
                          <a:latin typeface="Trebuchet MS" panose="020B0603020202020204" pitchFamily="34" charset="0"/>
                        </a:rPr>
                        <a:t>гофрокороб</a:t>
                      </a:r>
                      <a:endParaRPr lang="ru-RU" sz="1050" i="1" dirty="0">
                        <a:solidFill>
                          <a:srgbClr val="007C3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solidFill>
                            <a:srgbClr val="007C3C"/>
                          </a:solidFill>
                          <a:latin typeface="Trebuchet MS" panose="020B0603020202020204" pitchFamily="34" charset="0"/>
                        </a:rPr>
                        <a:t>Штрих-ко</a:t>
                      </a:r>
                      <a:r>
                        <a:rPr lang="ru-RU" sz="1050" i="1" baseline="0" dirty="0" smtClean="0">
                          <a:solidFill>
                            <a:srgbClr val="007C3C"/>
                          </a:solidFill>
                          <a:latin typeface="Trebuchet MS" panose="020B0603020202020204" pitchFamily="34" charset="0"/>
                        </a:rPr>
                        <a:t>д на бутылку</a:t>
                      </a:r>
                      <a:endParaRPr lang="ru-RU" sz="1050" i="1" dirty="0">
                        <a:solidFill>
                          <a:srgbClr val="007C3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266716"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0,87 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г.Армавир</a:t>
                      </a:r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ru-RU" sz="105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с.В.Хава</a:t>
                      </a:r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ru-RU" sz="1050" baseline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4 607 014 </a:t>
                      </a:r>
                      <a:r>
                        <a:rPr lang="ru-RU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783</a:t>
                      </a:r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712</a:t>
                      </a:r>
                      <a:endParaRPr lang="ru-RU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4 607 014 </a:t>
                      </a:r>
                      <a:r>
                        <a:rPr lang="ru-RU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783</a:t>
                      </a:r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705</a:t>
                      </a:r>
                      <a:endParaRPr lang="ru-RU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170"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1 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г.Армавир</a:t>
                      </a:r>
                      <a:endParaRPr lang="ru-RU" sz="1050" baseline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4 607 014 </a:t>
                      </a:r>
                      <a:r>
                        <a:rPr lang="ru-RU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783 699</a:t>
                      </a:r>
                      <a:endParaRPr lang="ru-RU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4 607 014 </a:t>
                      </a:r>
                      <a:r>
                        <a:rPr lang="ru-RU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783</a:t>
                      </a:r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682</a:t>
                      </a:r>
                      <a:endParaRPr lang="ru-RU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170"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4,8 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ebuchet MS" panose="020B0603020202020204" pitchFamily="34" charset="0"/>
                        </a:rPr>
                        <a:t>г.Армавир</a:t>
                      </a:r>
                      <a:endParaRPr lang="ru-RU" sz="1050" baseline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4 607 014 </a:t>
                      </a:r>
                      <a:r>
                        <a:rPr lang="ru-RU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</a:t>
                      </a:r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139</a:t>
                      </a:r>
                      <a:endParaRPr lang="ru-RU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4 607 014 </a:t>
                      </a:r>
                      <a:r>
                        <a:rPr lang="ru-RU" sz="105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784</a:t>
                      </a:r>
                      <a:r>
                        <a:rPr lang="ru-RU" sz="105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122</a:t>
                      </a:r>
                      <a:endParaRPr lang="ru-RU" sz="105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215450" y="1518824"/>
            <a:ext cx="421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C3C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Позиционирование: </a:t>
            </a:r>
            <a:r>
              <a:rPr lang="ru-RU" sz="1200" i="1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Урожайное </a:t>
            </a:r>
            <a:r>
              <a:rPr lang="ru-RU" sz="1400" i="1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200" i="1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традиционное масло без запаха. Это продукт для практичных хозяек, способный удовлетворить всем их требованиям за невысокую стоимость. Масло высшего сорта не дымит, не пенится и идеально подойдет для воплощения любых кулинарных фантазий. </a:t>
            </a:r>
            <a:endParaRPr lang="ru-RU" sz="1200" i="1" dirty="0" smtClean="0">
              <a:solidFill>
                <a:srgbClr val="007C3C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endParaRPr lang="ru-RU" sz="1400" b="1" i="1" dirty="0">
              <a:solidFill>
                <a:srgbClr val="007C3C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400" b="1" i="1" dirty="0" smtClean="0">
                <a:solidFill>
                  <a:srgbClr val="007C3C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Ценовой сегмент: </a:t>
            </a:r>
            <a:r>
              <a:rPr lang="ru-RU" sz="1200" i="1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товар первой цены</a:t>
            </a:r>
          </a:p>
          <a:p>
            <a:pPr>
              <a:spcBef>
                <a:spcPts val="600"/>
              </a:spcBef>
              <a:defRPr/>
            </a:pPr>
            <a:endParaRPr lang="ru-RU" sz="1000" b="1" dirty="0">
              <a:solidFill>
                <a:srgbClr val="007C3C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400" b="1" i="1" dirty="0" smtClean="0">
                <a:solidFill>
                  <a:srgbClr val="007C3C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Ключевые особенности продукта: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i="1" dirty="0">
                <a:solidFill>
                  <a:prstClr val="black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лучшее соотношение цена/качество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i="1" dirty="0" smtClean="0">
                <a:solidFill>
                  <a:prstClr val="black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 smtClean="0">
                <a:solidFill>
                  <a:prstClr val="black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витамина </a:t>
            </a:r>
            <a:r>
              <a:rPr lang="en-US" sz="1200" i="1" dirty="0" smtClean="0">
                <a:solidFill>
                  <a:prstClr val="black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E</a:t>
            </a:r>
            <a:endParaRPr lang="ru-RU" sz="1200" i="1" dirty="0" smtClean="0">
              <a:solidFill>
                <a:prstClr val="black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i="1" dirty="0" smtClean="0">
                <a:solidFill>
                  <a:prstClr val="black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ГОСТ </a:t>
            </a:r>
            <a:r>
              <a:rPr lang="ru-RU" sz="1200" i="1" dirty="0" smtClean="0">
                <a:solidFill>
                  <a:prstClr val="black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1129-2013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i="1" dirty="0">
                <a:solidFill>
                  <a:prstClr val="black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1200" i="1" dirty="0" smtClean="0">
                <a:solidFill>
                  <a:prstClr val="black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остребованные форматы упаковки</a:t>
            </a:r>
            <a:endParaRPr lang="ru-RU" sz="1200" i="1" dirty="0">
              <a:solidFill>
                <a:prstClr val="black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7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6810" y="1489809"/>
            <a:ext cx="3605199" cy="5636553"/>
            <a:chOff x="4392085" y="1762125"/>
            <a:chExt cx="3605199" cy="56365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085" y="1762125"/>
              <a:ext cx="3605199" cy="563655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32235" t="47718" r="56672" b="29764"/>
            <a:stretch/>
          </p:blipFill>
          <p:spPr>
            <a:xfrm>
              <a:off x="5614658" y="4221558"/>
              <a:ext cx="1102771" cy="1197478"/>
            </a:xfrm>
            <a:prstGeom prst="rect">
              <a:avLst/>
            </a:prstGeom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1042988" y="417823"/>
            <a:ext cx="9091612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 b="1" i="1">
                <a:solidFill>
                  <a:srgbClr val="007C3C"/>
                </a:solidFill>
                <a:latin typeface="Trebuchet MS" pitchFamily="34" charset="0"/>
              </a:defRPr>
            </a:lvl5pPr>
            <a:lvl6pPr marL="521528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FC2"/>
                </a:solidFill>
                <a:latin typeface="Tahoma" pitchFamily="34" charset="0"/>
              </a:defRPr>
            </a:lvl6pPr>
            <a:lvl7pPr marL="1043056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FC2"/>
                </a:solidFill>
                <a:latin typeface="Tahoma" pitchFamily="34" charset="0"/>
              </a:defRPr>
            </a:lvl7pPr>
            <a:lvl8pPr marL="1564584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FC2"/>
                </a:solidFill>
                <a:latin typeface="Tahoma" pitchFamily="34" charset="0"/>
              </a:defRPr>
            </a:lvl8pPr>
            <a:lvl9pPr marL="2086112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07FC2"/>
                </a:solidFill>
                <a:latin typeface="Tahoma" pitchFamily="34" charset="0"/>
              </a:defRPr>
            </a:lvl9pPr>
          </a:lstStyle>
          <a:p>
            <a:r>
              <a:rPr lang="ru-RU" altLang="ru-RU" sz="2800" kern="0" dirty="0" smtClean="0"/>
              <a:t>«Урожайное» 4,8л. Логистические параметры.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5231671" y="1647939"/>
            <a:ext cx="4721954" cy="5478423"/>
            <a:chOff x="5231671" y="1647939"/>
            <a:chExt cx="4721954" cy="5478423"/>
          </a:xfrm>
        </p:grpSpPr>
        <p:sp>
          <p:nvSpPr>
            <p:cNvPr id="10" name="TextBox 9"/>
            <p:cNvSpPr txBox="1"/>
            <p:nvPr/>
          </p:nvSpPr>
          <p:spPr>
            <a:xfrm>
              <a:off x="6552834" y="1647939"/>
              <a:ext cx="3400791" cy="5478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Срок годности: 365 дней</a:t>
              </a:r>
            </a:p>
            <a:p>
              <a:endParaRPr lang="ru-RU" sz="1400" dirty="0" smtClean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endParaRPr lang="ru-RU" sz="1400" dirty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Вес НЕТТО ед. продукции: 4,416кг</a:t>
              </a:r>
            </a:p>
            <a:p>
              <a:endParaRPr lang="ru-RU" sz="1400" dirty="0" smtClean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Высота бутылки, см: 33</a:t>
              </a: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Ширина бутылки, см: 17</a:t>
              </a: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Глубина (длина) бутылки, см: 13</a:t>
              </a:r>
              <a:endParaRPr lang="ru-RU" sz="1400" dirty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endParaRPr lang="ru-RU" sz="1400" dirty="0" smtClean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endParaRPr lang="ru-RU" sz="1400" dirty="0" smtClean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Кол-во штук в коробе: 3</a:t>
              </a: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Высота короба, см: 33,5</a:t>
              </a: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Ширина короба, см: 17</a:t>
              </a: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Глубина (длина) короба, см: 39</a:t>
              </a:r>
            </a:p>
            <a:p>
              <a:endParaRPr lang="ru-RU" sz="1400" dirty="0" smtClean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endParaRPr lang="ru-RU" sz="1400" dirty="0" smtClean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Вес БРУТТО паллета, кг: 518,4</a:t>
              </a: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Кол-во штук на паллете: 36</a:t>
              </a: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Высота паллета, см: 102</a:t>
              </a: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Ширина паллета, см: 1200</a:t>
              </a: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Глубина (длина), см: 800</a:t>
              </a:r>
            </a:p>
            <a:p>
              <a:endParaRPr lang="ru-RU" sz="1400" dirty="0" smtClean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r>
                <a:rPr lang="ru-RU" sz="1400" dirty="0" smtClean="0">
                  <a:solidFill>
                    <a:srgbClr val="007C3C"/>
                  </a:solidFill>
                  <a:latin typeface="Trebuchet MS" panose="020B0603020202020204" pitchFamily="34" charset="0"/>
                </a:rPr>
                <a:t>    </a:t>
              </a:r>
              <a:endParaRPr lang="ru-RU" sz="1400" dirty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  <a:p>
              <a:endParaRPr lang="ru-RU" sz="1400" dirty="0">
                <a:solidFill>
                  <a:srgbClr val="007C3C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6146" name="Picture 2" descr="http://www.fontsaddict.com/icon/download/png/open-cardboard-box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671" y="3859401"/>
              <a:ext cx="1048990" cy="1028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/>
            <a:srcRect l="11362" t="14919" r="65716" b="62320"/>
            <a:stretch/>
          </p:blipFill>
          <p:spPr>
            <a:xfrm>
              <a:off x="5442280" y="5391783"/>
              <a:ext cx="838382" cy="666084"/>
            </a:xfrm>
            <a:prstGeom prst="rect">
              <a:avLst/>
            </a:prstGeom>
          </p:spPr>
        </p:pic>
        <p:pic>
          <p:nvPicPr>
            <p:cNvPr id="6148" name="Picture 4" descr="http://freevector.co/wp-content/uploads/2011/10/83688-bottle-of-wat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794" y="2673856"/>
              <a:ext cx="923758" cy="80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5854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 презентации_TVIN_1_1">
  <a:themeElements>
    <a:clrScheme name="Шаблон презентации_TVIN_1_1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Шаблон презентации_TVIN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блон презентации_TVIN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_TVIN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_TVIN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_TVIN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_TVIN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_TVIN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_TVIN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_TVIN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_TVIN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_TVIN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_TVIN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_TVIN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презентации_Blago_A4</Template>
  <TotalTime>665</TotalTime>
  <Words>213</Words>
  <Application>Microsoft Office PowerPoint</Application>
  <PresentationFormat>Произвольный</PresentationFormat>
  <Paragraphs>56</Paragraphs>
  <Slides>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Calibri</vt:lpstr>
      <vt:lpstr>Tahoma</vt:lpstr>
      <vt:lpstr>Times New Roman</vt:lpstr>
      <vt:lpstr>Trebuchet MS</vt:lpstr>
      <vt:lpstr>Verdana</vt:lpstr>
      <vt:lpstr>Wingdings</vt:lpstr>
      <vt:lpstr>Шаблон презентации_TVIN_1_1</vt:lpstr>
      <vt:lpstr>think-cell Slide</vt:lpstr>
      <vt:lpstr>ТМ «Урожайное» Канал: дистрибуторы Сегмент: средний-/эконом</vt:lpstr>
      <vt:lpstr>Презентация PowerPoint</vt:lpstr>
      <vt:lpstr>Презентация PowerPoint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Шахова Полина</dc:creator>
  <cp:lastModifiedBy>Шахова Полина Андреевна</cp:lastModifiedBy>
  <cp:revision>29</cp:revision>
  <dcterms:created xsi:type="dcterms:W3CDTF">2016-06-03T07:02:07Z</dcterms:created>
  <dcterms:modified xsi:type="dcterms:W3CDTF">2017-01-11T12:17:49Z</dcterms:modified>
</cp:coreProperties>
</file>